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10">
  <p:sldMasterIdLst>
    <p:sldMasterId id="2147483660" r:id="rId1"/>
  </p:sldMasterIdLst>
  <p:sldIdLst>
    <p:sldId id="258" r:id="rId2"/>
    <p:sldId id="260" r:id="rId3"/>
    <p:sldId id="259" r:id="rId4"/>
    <p:sldId id="276" r:id="rId5"/>
    <p:sldId id="277" r:id="rId6"/>
    <p:sldId id="278" r:id="rId7"/>
    <p:sldId id="27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0" r:id="rId24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סגנון ערכת נושא 1 - הדגשה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95" d="100"/>
          <a:sy n="95" d="100"/>
        </p:scale>
        <p:origin x="-666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מלבן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מלבן מעוגל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7" name="מלבן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מלבן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מלבן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מציין מיקום תוכן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מלבן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מלבן מעוגל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he-IL"/>
          </a:p>
        </p:txBody>
      </p:sp>
      <p:sp>
        <p:nvSpPr>
          <p:cNvPr id="7" name="מלבן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מלבן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מלבן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9" name="מציין מיקום תוכן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1" name="מציין מיקום תוכן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1" name="מציין מיקום תוכן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3" name="מציין מיקום תוכן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מלבן מעוגל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1" name="מציין מיקום תוכן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1" name="מלבן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מלבן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מלבן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לבן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מלבן מעוגל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E7438E1-117D-44FB-AC24-B79D899BA877}" type="datetimeFigureOut">
              <a:rPr lang="he-IL" smtClean="0"/>
              <a:pPr/>
              <a:t>כ"ט/אדר א/תשע"ו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AF22AC9-109E-4E4D-92F9-530E51D9A3A2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avi\תוכנית אב לניקוז\עדכון 3.3.15\תמונות סיורים\מאגר נאות תמרים\מאגר נאות תמרים_מורד המאגר ומתקן מקורות 009 (Small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תמונה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929330"/>
            <a:ext cx="5274310" cy="697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תמונה 2" descr="logo_agaf_sk_Transparent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500042"/>
            <a:ext cx="323578" cy="100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תמונה 3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72396" y="571480"/>
            <a:ext cx="9306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14612" y="3000372"/>
            <a:ext cx="4143404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מדריך תכנון הידראולי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</a:br>
            <a:r>
              <a:rPr kumimoji="0" lang="he-IL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של ערוצי ניקוז ונחלים </a:t>
            </a:r>
            <a:endParaRPr kumimoji="0" lang="he-I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000232" y="4214818"/>
            <a:ext cx="5429288" cy="11695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הוכן עבור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: 	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האגף לשימור קרקע וניקוז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משרד החקלאות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רפרנט: 	בני יעקבי, משרד החקלאות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הוכן ע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י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:	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קבוצת מ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 מהנדסים דרום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David" pitchFamily="34" charset="-79"/>
              </a:rPr>
              <a:t>הנדסת ניקוז: 	משה </a:t>
            </a:r>
            <a:r>
              <a:rPr kumimoji="0" lang="he-IL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David" pitchFamily="34" charset="-79"/>
              </a:rPr>
              <a:t>צ'וברוצקי</a:t>
            </a: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David" pitchFamily="34" charset="-79"/>
              </a:rPr>
              <a:t>, אבי פרוינד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David" pitchFamily="34" charset="-79"/>
              </a:rPr>
              <a:t>אקולוגיה: 	ד"ר רון </a:t>
            </a:r>
            <a:r>
              <a:rPr kumimoji="0" lang="he-IL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David" pitchFamily="34" charset="-79"/>
              </a:rPr>
              <a:t>פרומקין</a:t>
            </a:r>
            <a:endParaRPr kumimoji="0" lang="he-IL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3143248"/>
            <a:ext cx="65007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פרק זה מציע כללים שיאפשרו למתכנן לבחון באופן נכון את עורק הניקוז אשר מהווה את נושא עבודתו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הן מבחינה הידראולית והן מבחינה סביבתית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857356" y="4000504"/>
            <a:ext cx="6215074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e-IL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נושאים עיקריים הנדונים בפרק זה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:</a:t>
            </a:r>
          </a:p>
          <a:p>
            <a:pPr marL="0" marR="0" lvl="0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בחינת המצב הקיים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בחינת תקינות ציר הידראולי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תכנון הידראולי של עורק ניקוז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/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אפיק חלופי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פרמטרים עיקריים הנתונים לבחירת המתכנן</a:t>
            </a:r>
            <a:endParaRPr kumimoji="0" 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248" b="6779"/>
          <a:stretch>
            <a:fillRect/>
          </a:stretch>
        </p:blipFill>
        <p:spPr bwMode="auto">
          <a:xfrm>
            <a:off x="428596" y="1428736"/>
            <a:ext cx="565308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מלבן 1"/>
          <p:cNvSpPr/>
          <p:nvPr/>
        </p:nvSpPr>
        <p:spPr>
          <a:xfrm>
            <a:off x="1214414" y="642918"/>
            <a:ext cx="6643702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he-IL" b="1" cap="all" dirty="0" smtClean="0"/>
              <a:t>מתודיקה בבחינה ותכנון עורק ניקוז </a:t>
            </a:r>
            <a:r>
              <a:rPr lang="en-US" b="1" cap="all" dirty="0" smtClean="0"/>
              <a:t>-</a:t>
            </a:r>
            <a:r>
              <a:rPr lang="he-IL" b="1" cap="all" dirty="0" smtClean="0"/>
              <a:t>בחינת הציר ההידראולי</a:t>
            </a:r>
            <a:br>
              <a:rPr lang="he-IL" b="1" cap="all" dirty="0" smtClean="0"/>
            </a:br>
            <a:r>
              <a:rPr lang="en-US" sz="1200" b="1" cap="all" dirty="0" smtClean="0"/>
              <a:t>(Hydraulic Profile) </a:t>
            </a:r>
            <a:endParaRPr lang="en-US" b="1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071538" y="428604"/>
            <a:ext cx="707236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he-IL" b="1" cap="all" dirty="0" smtClean="0"/>
              <a:t>פתרונות להסדרת נחלים וערוצי זרימה</a:t>
            </a:r>
            <a:endParaRPr lang="en-US" b="1" cap="all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928662" y="1000108"/>
            <a:ext cx="735808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פרק זה סוקר את מגוון אפשרויות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ההסדרה המקובלות, החל מ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חלופת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אפס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שאינה כוללת טיפול הנדסי משמעותי</a:t>
            </a:r>
            <a:r>
              <a:rPr lang="he-IL" dirty="0" smtClean="0"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וכלה ב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חלופות הסדרה ההנדסית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ה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כוללות אמצעים הנדסיים כמו דיפון בטון או אבן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בין חלופות ה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אפס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לבין החלופות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הכבדות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שלעיל קיים מספר רב של אפשרויות ביניים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להלן תקציר החלופות לפי עדיפות הנדסית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כלכלית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נופית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אקולוגית החל מחלופת ה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אפס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והלאה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097175" cy="3946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887033" y="1327489"/>
            <a:ext cx="5522052" cy="429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הסבר מלבני 2"/>
          <p:cNvSpPr/>
          <p:nvPr/>
        </p:nvSpPr>
        <p:spPr>
          <a:xfrm>
            <a:off x="428596" y="2071678"/>
            <a:ext cx="1143008" cy="1143008"/>
          </a:xfrm>
          <a:prstGeom prst="wedgeRectCallout">
            <a:avLst>
              <a:gd name="adj1" fmla="val 105386"/>
              <a:gd name="adj2" fmla="val 539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נחל צאן (שגב שלום)</a:t>
            </a:r>
          </a:p>
          <a:p>
            <a:pPr algn="ctr"/>
            <a:r>
              <a:rPr lang="he-IL" dirty="0" smtClean="0"/>
              <a:t>פשט הצפה מחושב</a:t>
            </a:r>
            <a:endParaRPr lang="he-IL" dirty="0"/>
          </a:p>
        </p:txBody>
      </p:sp>
      <p:sp>
        <p:nvSpPr>
          <p:cNvPr id="4" name="הסבר מלבני 3"/>
          <p:cNvSpPr/>
          <p:nvPr/>
        </p:nvSpPr>
        <p:spPr>
          <a:xfrm>
            <a:off x="5929322" y="3643314"/>
            <a:ext cx="1143008" cy="1143008"/>
          </a:xfrm>
          <a:prstGeom prst="wedgeRectCallout">
            <a:avLst>
              <a:gd name="adj1" fmla="val -251207"/>
              <a:gd name="adj2" fmla="val -59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קו הבינוי מורחק מהנחל</a:t>
            </a:r>
            <a:endParaRPr lang="he-IL" dirty="0"/>
          </a:p>
        </p:txBody>
      </p:sp>
      <p:sp>
        <p:nvSpPr>
          <p:cNvPr id="5" name="מלבן 4"/>
          <p:cNvSpPr/>
          <p:nvPr/>
        </p:nvSpPr>
        <p:spPr>
          <a:xfrm>
            <a:off x="6429388" y="642918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פתרון חלופת ה</a:t>
            </a:r>
            <a:r>
              <a:rPr lang="en-US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"</a:t>
            </a: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אפס</a:t>
            </a:r>
            <a:r>
              <a:rPr lang="en-US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"</a:t>
            </a:r>
            <a:endParaRPr lang="he-IL" u="sng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143240" y="785794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פתרון הסדרה הנדסית בעבודות עפר בלבד </a:t>
            </a:r>
            <a:endParaRPr lang="he-IL" u="sng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504750" cy="5062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הסבר מלבני 3"/>
          <p:cNvSpPr/>
          <p:nvPr/>
        </p:nvSpPr>
        <p:spPr>
          <a:xfrm>
            <a:off x="4286248" y="2571744"/>
            <a:ext cx="3214710" cy="642942"/>
          </a:xfrm>
          <a:prstGeom prst="wedgeRectCallout">
            <a:avLst>
              <a:gd name="adj1" fmla="val -61950"/>
              <a:gd name="adj2" fmla="val 1679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נחל עובד </a:t>
            </a:r>
            <a:r>
              <a:rPr lang="he-IL" dirty="0" err="1" smtClean="0"/>
              <a:t>– ב</a:t>
            </a:r>
            <a:r>
              <a:rPr lang="he-IL" dirty="0" smtClean="0"/>
              <a:t>יצוע סוללת הגנה וניקוי סחף, תוך הסדרת צורת חתך הזרימה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357686" y="571480"/>
            <a:ext cx="407034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פתרון הסדרה הנדסית משולבת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 </a:t>
            </a: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עבודות עפר ליצירת צורת אפיק נדרשת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ומתקנים נקודתיים (מפלים) להקטנת שיפועים </a:t>
            </a:r>
          </a:p>
        </p:txBody>
      </p:sp>
      <p:pic>
        <p:nvPicPr>
          <p:cNvPr id="3" name="Picture 45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857628"/>
            <a:ext cx="5780427" cy="1969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28604"/>
            <a:ext cx="3500462" cy="2522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5720" y="2857496"/>
            <a:ext cx="307183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* התמונה להמחשה בלבד...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4357686" y="571480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פתרון הסדרה הנדסית בדיפון רציף</a:t>
            </a:r>
            <a:endParaRPr lang="he-IL" u="sng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  <p:pic>
        <p:nvPicPr>
          <p:cNvPr id="35841" name="Picture 1" descr="E:\avi\Arugot\צילומי אוויר\10-2008\_MG_46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428736"/>
            <a:ext cx="6215142" cy="4143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הסבר מלבני 3"/>
          <p:cNvSpPr/>
          <p:nvPr/>
        </p:nvSpPr>
        <p:spPr>
          <a:xfrm>
            <a:off x="5286380" y="2000240"/>
            <a:ext cx="3643338" cy="642942"/>
          </a:xfrm>
          <a:prstGeom prst="wedgeRectCallout">
            <a:avLst>
              <a:gd name="adj1" fmla="val -61950"/>
              <a:gd name="adj2" fmla="val 1679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נחל ערוגות –</a:t>
            </a:r>
            <a:r>
              <a:rPr lang="he-IL" dirty="0" err="1" smtClean="0"/>
              <a:t> די</a:t>
            </a:r>
            <a:r>
              <a:rPr lang="he-IL" dirty="0" smtClean="0"/>
              <a:t>פון </a:t>
            </a:r>
            <a:r>
              <a:rPr lang="he-IL" dirty="0" err="1" smtClean="0"/>
              <a:t>בבולדרים</a:t>
            </a:r>
            <a:r>
              <a:rPr lang="he-IL" dirty="0" smtClean="0"/>
              <a:t> כבדים להגנה על גשר מ.ע.צ בתנאי זרימה קיצוניים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71472" y="500042"/>
            <a:ext cx="8072494" cy="6615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253920" rIns="228528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he-IL" b="1" cap="all" dirty="0" smtClean="0">
                <a:solidFill>
                  <a:schemeClr val="dk1"/>
                </a:solidFill>
              </a:rPr>
              <a:t>פרטים ומתקנים להסדרת נחלים וערוצי זרימה</a:t>
            </a:r>
            <a:r>
              <a:rPr lang="en-US" b="1" cap="all" dirty="0" smtClean="0">
                <a:solidFill>
                  <a:schemeClr val="dk1"/>
                </a:solidFill>
              </a:rPr>
              <a:t> , </a:t>
            </a:r>
            <a:r>
              <a:rPr lang="he-IL" b="1" cap="all" dirty="0" smtClean="0">
                <a:solidFill>
                  <a:schemeClr val="dk1"/>
                </a:solidFill>
              </a:rPr>
              <a:t>המלצות לחישוב ולתכנון</a:t>
            </a:r>
            <a:endParaRPr lang="en-US" b="1" cap="all" dirty="0" smtClean="0">
              <a:solidFill>
                <a:schemeClr val="dk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428868"/>
            <a:ext cx="404157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57488" y="1643050"/>
            <a:ext cx="578647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פרק זה סוקר את המתקנים העיקריים המשמשים בתכנון הסדרת נחלים ואת דרכי החישוב המקובלות (והמומלצות) לתכנונם.</a:t>
            </a:r>
            <a:endParaRPr lang="he-IL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786058"/>
            <a:ext cx="4000528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הנושאים הנסקרים</a:t>
            </a: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אפיקים ותעלות –</a:t>
            </a:r>
            <a:r>
              <a:rPr lang="he-IL" dirty="0" err="1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 פר</a:t>
            </a: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מטרים לחישוב ותכנון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מעבירי מים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דיפונים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מפלים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מפתנים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err="1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דורבנות</a:t>
            </a:r>
            <a:endParaRPr lang="en-US" dirty="0" smtClean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מתקנים לעצירת הסתעפות צדדית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מאגרי ויסות </a:t>
            </a:r>
            <a:endParaRPr lang="he-IL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428604"/>
            <a:ext cx="578647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u="sng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דוגמאות לנושאים הנסקרים בפרק זה</a:t>
            </a:r>
            <a:endParaRPr lang="he-IL" u="sng" dirty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email"/>
          <a:srcRect b="22368"/>
          <a:stretch>
            <a:fillRect/>
          </a:stretch>
        </p:blipFill>
        <p:spPr bwMode="auto">
          <a:xfrm>
            <a:off x="2643174" y="1500174"/>
            <a:ext cx="5318263" cy="117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43174" y="1000108"/>
            <a:ext cx="60721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המלצה לחישוב מקורב של ערוצי זרימה בעזרת תוכנות פשוטות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וזולות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2704303"/>
            <a:ext cx="5572164" cy="372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3429000"/>
            <a:ext cx="5786755" cy="2975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14356"/>
            <a:ext cx="62960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6248" y="142852"/>
            <a:ext cx="450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מעבירי מים עם כנפיים הידראוליות,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dirty="0" smtClean="0">
                <a:latin typeface="Cambria" pitchFamily="18" charset="0"/>
                <a:cs typeface="David" pitchFamily="34" charset="-79"/>
              </a:rPr>
              <a:t>לשיפור תנאי הזרימה בכניסה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3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4500562" y="3571876"/>
            <a:ext cx="4000528" cy="2214578"/>
          </a:xfrm>
          <a:prstGeom prst="rect">
            <a:avLst/>
          </a:prstGeom>
        </p:spPr>
      </p:pic>
      <p:pic>
        <p:nvPicPr>
          <p:cNvPr id="4" name="Picture 453"/>
          <p:cNvPicPr/>
          <p:nvPr/>
        </p:nvPicPr>
        <p:blipFill rotWithShape="1">
          <a:blip r:embed="rId3" cstate="screen"/>
          <a:srcRect/>
          <a:stretch/>
        </p:blipFill>
        <p:spPr bwMode="auto">
          <a:xfrm>
            <a:off x="928662" y="428604"/>
            <a:ext cx="4071966" cy="2357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72066" y="428604"/>
            <a:ext cx="37861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המלצה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לשימוש ב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מפלים אשר הגיאומטריה שלהם אינה משנה את רוחב הנחל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ימינה מחורץ 5"/>
          <p:cNvSpPr/>
          <p:nvPr/>
        </p:nvSpPr>
        <p:spPr>
          <a:xfrm rot="2062360">
            <a:off x="3267647" y="3120035"/>
            <a:ext cx="1285884" cy="33228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לבן 5"/>
          <p:cNvSpPr/>
          <p:nvPr/>
        </p:nvSpPr>
        <p:spPr>
          <a:xfrm>
            <a:off x="6715140" y="1285860"/>
            <a:ext cx="1056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937250" algn="r"/>
              </a:tabLst>
            </a:pPr>
            <a:r>
              <a:rPr lang="he-IL" b="1" dirty="0" smtClean="0">
                <a:solidFill>
                  <a:srgbClr val="2E74B5"/>
                </a:solidFill>
                <a:latin typeface="Calibri Light"/>
                <a:ea typeface="Times New Roman" pitchFamily="18" charset="0"/>
                <a:cs typeface="David" pitchFamily="34" charset="-79"/>
              </a:rPr>
              <a:t>מטרות</a:t>
            </a:r>
            <a:endParaRPr lang="en-US" sz="9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000760" y="4429132"/>
            <a:ext cx="1842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5937250" algn="r"/>
              </a:tabLst>
            </a:pPr>
            <a:r>
              <a:rPr lang="he-IL" b="1" dirty="0" smtClean="0">
                <a:solidFill>
                  <a:srgbClr val="2E74B5"/>
                </a:solidFill>
                <a:latin typeface="Calibri Light"/>
                <a:ea typeface="Times New Roman" pitchFamily="18" charset="0"/>
                <a:cs typeface="David" pitchFamily="34" charset="-79"/>
              </a:rPr>
              <a:t>קהל היעד</a:t>
            </a:r>
            <a:endParaRPr lang="en-US" sz="9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1496338" cy="150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3290892" cy="158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285852" y="4929198"/>
            <a:ext cx="65722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המדריך מיועד למתכנני ניקוז בתחילת דרכם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למהנדסי רשויות ניקוז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למהנדסי האגף לשימור קרקע וניקוז ולכל מי שזקוק ומעוניין בהבנה מעמיקה של נושא התכנון ההידראולי של ערוצי זרימה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142976" y="1714488"/>
            <a:ext cx="671514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המדריך עוסק בתכן המתקנים </a:t>
            </a:r>
            <a:r>
              <a:rPr kumimoji="0" lang="he-IL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ההידראולים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 הנפוצים בתכנון ניקוז בארץ</a:t>
            </a:r>
            <a:r>
              <a:rPr lang="he-IL" dirty="0" smtClean="0"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העבודה לא עוסקת בהידרולוגיה הנדסית ותכנון אגני כולל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endParaRPr kumimoji="0" lang="he-I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vid" pitchFamily="34" charset="-79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Times New Roman" pitchFamily="18" charset="0"/>
                <a:cs typeface="David" pitchFamily="34" charset="-79"/>
              </a:rPr>
              <a:t>המדריך עוסק במתן כלים לפיתוח ראיה כוללנית של הפתרונות המתקיימים בערוץ הזרימה, תוך שילוב ההנדסה והאקולוגיה ותוך הסתכלות על הערוץ הנבחן כולו ולא רק על כל מתקן בנפרד.</a:t>
            </a:r>
            <a:endParaRPr kumimoji="0" 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מלבן 7"/>
          <p:cNvSpPr/>
          <p:nvPr/>
        </p:nvSpPr>
        <p:spPr>
          <a:xfrm>
            <a:off x="1928794" y="642918"/>
            <a:ext cx="577153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he-IL" b="1" cap="all" dirty="0" smtClean="0"/>
              <a:t>מבוא</a:t>
            </a:r>
            <a:endParaRPr lang="en-US" b="1" cap="al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5153049" cy="187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מחבר חץ ישר 4"/>
          <p:cNvCxnSpPr/>
          <p:nvPr/>
        </p:nvCxnSpPr>
        <p:spPr>
          <a:xfrm>
            <a:off x="3214678" y="2928934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מחבר חץ ישר 5"/>
          <p:cNvCxnSpPr/>
          <p:nvPr/>
        </p:nvCxnSpPr>
        <p:spPr>
          <a:xfrm>
            <a:off x="4143372" y="2928934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28992" y="3000372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L1</a:t>
            </a:r>
            <a:endParaRPr lang="he-IL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3000372"/>
            <a:ext cx="50006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L2</a:t>
            </a:r>
            <a:endParaRPr lang="he-IL" sz="1600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357562"/>
            <a:ext cx="6600845" cy="304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214810" y="428604"/>
            <a:ext cx="4643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dirty="0" smtClean="0">
                <a:latin typeface="Cambria" pitchFamily="18" charset="0"/>
                <a:cs typeface="David" pitchFamily="34" charset="-79"/>
              </a:rPr>
              <a:t>המלצה להערכת מימדיו של זנק הידראולי במפל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57158" y="571480"/>
            <a:ext cx="810376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he-IL" dirty="0" smtClean="0"/>
              <a:t>היבטי ביצוע ותחזוקה בתכנון הסדרת נחלים</a:t>
            </a:r>
            <a:endParaRPr lang="he-IL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357298"/>
            <a:ext cx="4300542" cy="3169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857752" y="4500570"/>
            <a:ext cx="364327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287963" algn="l"/>
              </a:tabLst>
            </a:pPr>
            <a:r>
              <a:rPr lang="he-IL" u="sng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David" pitchFamily="34" charset="-79"/>
              </a:rPr>
              <a:t>פרק זה מביא רשימה של נקודות למחשבה בנושאים</a:t>
            </a:r>
            <a:r>
              <a:rPr lang="he-IL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David" pitchFamily="34" charset="-79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287963" algn="l"/>
              </a:tabLst>
            </a:pPr>
            <a:endParaRPr lang="he-IL" dirty="0" smtClean="0">
              <a:solidFill>
                <a:srgbClr val="000000"/>
              </a:solidFill>
              <a:latin typeface="Cambria" pitchFamily="18" charset="0"/>
              <a:ea typeface="Times New Roman" pitchFamily="18" charset="0"/>
              <a:cs typeface="David" pitchFamily="34" charset="-79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5287963" algn="l"/>
              </a:tabLst>
            </a:pPr>
            <a:r>
              <a:rPr lang="he-IL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David" pitchFamily="34" charset="-79"/>
              </a:rPr>
              <a:t>תכנון תוך מחשבה על הביצוע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5287963" algn="l"/>
              </a:tabLst>
            </a:pPr>
            <a:endParaRPr lang="he-IL" dirty="0" smtClean="0">
              <a:solidFill>
                <a:srgbClr val="000000"/>
              </a:solidFill>
              <a:latin typeface="Cambria" pitchFamily="18" charset="0"/>
              <a:ea typeface="Times New Roman" pitchFamily="18" charset="0"/>
              <a:cs typeface="David" pitchFamily="34" charset="-79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5287963" algn="l"/>
              </a:tabLst>
            </a:pPr>
            <a:r>
              <a:rPr lang="he-IL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David" pitchFamily="34" charset="-79"/>
              </a:rPr>
              <a:t>תכנון תוך מחשבה על תחזוקה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357686" y="1142984"/>
            <a:ext cx="414340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כאשר ניגשים לתכנון הנדסי כלשהו, יש הכרח לחשוב כל הזמן על כך שבסופו של תכנון, יהיה מי שיצטרך לבצע את הפרויקט וגם מי שיצטרך לתחזקו לאורך השנים.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גישת תכנון נכונה, אשר לוקחת בחשבון את קשיי הביצוע ואת אפשרויות ועלויות התחזוקה, היא זו אשר כבר בשלב בחינת החלופות, נותנת משקל נכון הן לביצוע והן לתחזוקה.</a:t>
            </a:r>
            <a:endParaRPr kumimoji="0" lang="he-I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3357554" y="928670"/>
            <a:ext cx="492922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dirty="0" smtClean="0"/>
              <a:t>היבטים אקולוגיים בתכנון אפיקי נחלים ומתקנים הידראוליים</a:t>
            </a:r>
            <a:endParaRPr lang="he-IL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2352675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71802" y="2285992"/>
            <a:ext cx="528641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פרק זה סוקר את ההיבטים האקולוגיים של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התכנון ומביא סוגיות ותובנות המרחיבות את הראיה ההנדסית הצרה לכיוונים אשר ישיגו (בנוסף לפתרון ההנדסי) גם שמירה על ערכי טבע אשר אינם עומדים לעיניו של המתכנן שאינו בקיא בתחום האקולוגיה.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endParaRPr lang="he-IL" baseline="0" dirty="0" smtClean="0">
              <a:solidFill>
                <a:srgbClr val="000000"/>
              </a:solidFill>
              <a:latin typeface="Cambria" pitchFamily="18" charset="0"/>
              <a:cs typeface="David" pitchFamily="34" charset="-79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David" pitchFamily="34" charset="-79"/>
              </a:rPr>
              <a:t>הפרק מתייחס למתקנים ההידראוליים העיקריים שנסקרו במדריך זה, ומוסיף את המלצותיו לתכנון נכון שידע לחיות טוב עם הסביבה.</a:t>
            </a:r>
            <a:endParaRPr kumimoji="0" lang="he-I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714480" y="642918"/>
            <a:ext cx="578647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he-IL" dirty="0" smtClean="0"/>
              <a:t>טבלת ריכוז של מתקנים הידראוליים והשפעתם על התכנון (קובץ אקסל)</a:t>
            </a:r>
            <a:endParaRPr lang="he-IL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214546" y="1357298"/>
            <a:ext cx="52864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טבלה מרכזת המכילה את רשימת המיתקנים הנפוצים בתכנון הסדרת</a:t>
            </a: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נחלים. הטבלה מרכזת את המידע החיוני לצורך הבנת מהות המתקן והמאפיינים התכנוניים שלו.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endParaRPr lang="he-IL" baseline="0" dirty="0" smtClean="0">
              <a:solidFill>
                <a:srgbClr val="000000"/>
              </a:solidFill>
              <a:latin typeface="Cambria" pitchFamily="18" charset="0"/>
              <a:cs typeface="David" pitchFamily="34" charset="-79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87963" algn="l"/>
              </a:tabLst>
            </a:pPr>
            <a:r>
              <a:rPr kumimoji="0" lang="he-IL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David" pitchFamily="34" charset="-79"/>
              </a:rPr>
              <a:t>להלן כותרות הטבלה:</a:t>
            </a:r>
            <a:endParaRPr kumimoji="0" lang="he-I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/>
        </p:nvGraphicFramePr>
        <p:xfrm>
          <a:off x="1071538" y="3000372"/>
          <a:ext cx="6881819" cy="735448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319123"/>
                <a:gridCol w="1016465"/>
                <a:gridCol w="921910"/>
                <a:gridCol w="945549"/>
                <a:gridCol w="726890"/>
                <a:gridCol w="726890"/>
                <a:gridCol w="1112496"/>
                <a:gridCol w="1112496"/>
              </a:tblGrid>
              <a:tr h="357190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 dirty="0"/>
                        <a:t>מתקן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 dirty="0"/>
                        <a:t>תיאור קצר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/>
                        <a:t>השפעתו על הציר ההידראולי</a:t>
                      </a:r>
                      <a:endParaRPr lang="he-IL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 dirty="0"/>
                        <a:t>השפעתו על הגדות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/>
                        <a:t>השפעתו על הסביבה</a:t>
                      </a:r>
                      <a:br>
                        <a:rPr lang="he-IL" sz="1200" u="none" strike="noStrike"/>
                      </a:br>
                      <a:r>
                        <a:rPr lang="he-IL" sz="1200" u="none" strike="noStrike"/>
                        <a:t>(מבחינה הידראולית)</a:t>
                      </a:r>
                      <a:endParaRPr lang="he-IL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/>
                        <a:t>השפעות אקולוגיות</a:t>
                      </a:r>
                      <a:endParaRPr lang="he-IL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/>
                        <a:t>אופן ההתייחסות בבדיקה ובתכנון</a:t>
                      </a:r>
                      <a:endParaRPr lang="he-IL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1200" u="none" strike="noStrike" dirty="0"/>
                        <a:t>כללים להערכה ראשונית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928" marR="3928" marT="3928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857356" y="3643314"/>
            <a:ext cx="6215106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א' - מקורות בעברית</a:t>
            </a:r>
            <a:endParaRPr kumimoji="0" lang="he-IL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endParaRPr kumimoji="0" lang="en-US" sz="1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ב' - מקורות באנגלית</a:t>
            </a:r>
            <a:endParaRPr kumimoji="0" lang="he-IL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endParaRPr kumimoji="0" lang="en-US" sz="1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ג' </a:t>
            </a:r>
            <a:r>
              <a:rPr kumimoji="0" lang="he-IL" sz="20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נושאים</a:t>
            </a: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 סביבתיים ואקולוגיים</a:t>
            </a:r>
            <a:endParaRPr kumimoji="0" lang="he-IL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endParaRPr kumimoji="0" lang="en-US" sz="1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ד' </a:t>
            </a:r>
            <a:r>
              <a:rPr kumimoji="0" lang="he-IL" sz="20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ס</a:t>
            </a: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קר תוכנות נפוצות</a:t>
            </a:r>
            <a:endParaRPr kumimoji="0" lang="he-IL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endParaRPr kumimoji="0" lang="en-US" sz="1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ה' </a:t>
            </a:r>
            <a:r>
              <a:rPr kumimoji="0" lang="he-IL" sz="20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קישורים</a:t>
            </a: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 לאתרים באינטרנט</a:t>
            </a:r>
            <a:endParaRPr kumimoji="0" lang="he-IL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endParaRPr kumimoji="0" lang="en-US" sz="11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937250" algn="r"/>
              </a:tabLst>
            </a:pPr>
            <a:r>
              <a:rPr kumimoji="0" lang="he-IL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נספחים</a:t>
            </a:r>
            <a:endParaRPr kumimoji="0" lang="en-US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71736" y="857232"/>
            <a:ext cx="542928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b="1" cap="all" dirty="0" smtClean="0"/>
              <a:t>סקר </a:t>
            </a:r>
            <a:r>
              <a:rPr lang="he-IL" b="1" cap="all" dirty="0" smtClean="0"/>
              <a:t>ספרות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71480"/>
            <a:ext cx="1766883" cy="130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1538" y="1714488"/>
            <a:ext cx="700092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סקר ספרות נעשה על בסיס מדריכים פתוחים, מתוך עבודות שנעשו בארץ ובחו"ל </a:t>
            </a:r>
            <a:r>
              <a:rPr lang="he-IL" dirty="0" err="1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– מדריך</a:t>
            </a: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 האגף, מע"צ, רכבת ישראל, </a:t>
            </a:r>
            <a:r>
              <a:rPr lang="he-IL" dirty="0" err="1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תחל"ס</a:t>
            </a: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, מדריכים באנגלית ומאמרים שונים.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בנוסף, מובאים נושאים שימושיים שונים בנושאי ניקוז כגון תוכנות, מסמכים רשמיים ומפרטי תכנון.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לכל כותר קיים קישור המפנה לכותר עצמו (קבצי </a:t>
            </a:r>
            <a:r>
              <a:rPr lang="en-US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PDF</a:t>
            </a: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 המצורפים לעבודה) וכן קישור לתוכן העניינים של הכותר (לצורך התמצאות מהירה).</a:t>
            </a:r>
            <a:endParaRPr lang="en-US" dirty="0" smtClean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71604" y="1428736"/>
            <a:ext cx="6643702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א' - מקורות בעברית</a:t>
            </a:r>
            <a:endParaRPr lang="he-IL" b="1" dirty="0" smtClean="0">
              <a:latin typeface="Calibri" pitchFamily="34" charset="0"/>
              <a:ea typeface="Calibri" pitchFamily="34" charset="0"/>
              <a:cs typeface="David" pitchFamily="34" charset="-79"/>
            </a:endParaRPr>
          </a:p>
          <a:p>
            <a:pPr marL="228600" marR="0" lvl="0" indent="-22860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הנדסת ניקוז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– מדריך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למהנדסי מים /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ב"צ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כינורי 1965- 1974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rgbClr val="70AD47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המדריך המקצועי של האגף לשימור קרקע וניקוז 1994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מדריך לאמצעי ייצוב גדות נחלים ותעלות ניקוז / האגף לשימור קרקע וניקוז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קובץ הנחיות לתכנון ניקוז / החברה הלאומית לדרכים (מ.ע.צ לשעבר) 2008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הנחיות לתכנון ניקוז למסילות ברזל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– הידרולוגיה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ניקוז, סחף / רכבת ישראל 2009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נחלים וניקוז –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תהליכים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הנדסה ותכן / ר.נ שקמה-בשור בשיתוף מכללת סמי שמעון 2010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השהיית זרימה באגמים בכניסה </a:t>
            </a:r>
            <a:r>
              <a:rPr kumimoji="0" lang="he-IL" sz="1200" b="0" i="0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לגשרים ולמעבירי מים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/ נתיבי ישראל 2011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תוכנית אב לניקוז ר.נ ים המלח / מ.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. (1997) מהנדסים יועצים 'דרום' 2015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תכנון מעבירי מים / מצגת של קורס הנדסת ניקוז בטכניון</a:t>
            </a:r>
            <a:endParaRPr kumimoji="0" lang="he-IL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42976" y="857232"/>
            <a:ext cx="7072330" cy="389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317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ב' - מקורות באנגלית</a:t>
            </a:r>
            <a:endParaRPr lang="en-US" b="1" dirty="0" smtClean="0">
              <a:latin typeface="Calibri" pitchFamily="34" charset="0"/>
              <a:ea typeface="Calibri" pitchFamily="34" charset="0"/>
              <a:cs typeface="David" pitchFamily="34" charset="-79"/>
              <a:hlinkClick r:id="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Drainage Design Manual for Maricopa County, Arizona 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- מדריך ניקוז למדינת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מריקופה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– אריזונה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(ארה"ב).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Drainage Manual Application Guide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– מדריך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 ניקוז יישומי (דרום אפריקה)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Soil Conservation Measures Design Manual for Queensland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מדריך שימור קרקע של מדינת קווינסלנד (אוסטרליה)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hec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11 -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degign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of riprap revetment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מדריך לדיפון באמצעות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ריפרפ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River Bank Protection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– ה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גנה על גדות נחלים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hec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13 - Hydraulic Design of Improved Inlets for Culverts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תכנון הידראולי של מתקני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Hydraulic Design of Energy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Dissipators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for Culverts and Channels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-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hec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14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– ת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כנון הידראולי של שוברי אנרגיה במעבירי מים ותעלות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Design of Small Dams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תכנון סכרים קטנים (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קטנים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בשביל האמריקאים)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0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Determination of the manning coefficient from measured bed roughness in natural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channals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/ J.T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Limerinos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–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 קביעת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 מקדם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מאנינג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Gisha" pitchFamily="34" charset="-79"/>
              </a:rPr>
              <a:t> מתוך מדידות בנחלים טבעיים</a:t>
            </a:r>
            <a:endParaRPr kumimoji="0" lang="he-IL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57224" y="357166"/>
            <a:ext cx="7643834" cy="601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ג' </a:t>
            </a:r>
            <a:r>
              <a:rPr lang="he-IL" b="1" dirty="0" err="1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נושאים</a:t>
            </a: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 סביבתיים ואקולוגיים</a:t>
            </a:r>
            <a:endParaRPr lang="en-US" b="1" dirty="0" smtClean="0">
              <a:latin typeface="Calibri" pitchFamily="34" charset="0"/>
              <a:ea typeface="Calibri" pitchFamily="34" charset="0"/>
              <a:cs typeface="David" pitchFamily="34" charset="-79"/>
              <a:hlinkClick r:id=""/>
            </a:endParaRPr>
          </a:p>
          <a:p>
            <a:pPr marL="228600" marR="0" lvl="0" indent="-22860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isha" pitchFamily="34" charset="-79"/>
              <a:ea typeface="Calibri" pitchFamily="34" charset="0"/>
              <a:cs typeface="Gisha" pitchFamily="34" charset="-79"/>
            </a:endParaRPr>
          </a:p>
          <a:p>
            <a:pPr marL="228600" marR="0" lvl="0" indent="-22860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שיקום ושימור הנחלים ובתי הגידול הלחים בישראל - מדיניות רשות הטבע והגנים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מדריך לתכנון סביבתי / המשרד להגנת הסביבה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טיפול בצמחים פולשים ומתפרצים בעבודות תשתית בדגש תשתיות אורכיות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פרומקין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ר'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וצ'וברוצקי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מ'. 2013. השפעות אקולוגיות של מאגרי גיא במרכז הארץ: מאגרי בית זית ואיילון כדוגמה. אגף מים ונחלים, המשרד להגנת הסביבה.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סדן, ע', קסלר, א', שנידור, י', אוזן, א', האן, א' ושפירא, ע'. 2011. מחקר מדיניות: מתווה לניהול סביבתי של הנגר העילי בנחלי ישראל - המלצות מדיניות. המשרד להגנת הסביבה, משרד החקלאות,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רט"ג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החלה"ט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ורשויות הניקוז בישראל.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סקוטלסקי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א' ופרלמוטר, מ'. 2012. געגועים לנחל: הנחלים ובתי בגידול הלחים בישראל - מצב קיים ומתווה לשיקום הידרולוגי ואקולוגי. החברה להגנת הטבע.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קפלן, מ'. 2004. נחלי ישראל: מדיניות ועקרונות תכנון. המשרד לאיכות הסביבה, מנהלת הנחלים וקק"ל.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קפלן, מ'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ורוזנר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י'. 2011. הנחל והעיר: הילכו שניים יחדיו. המשרד להגנת הסביבה ומכון ירושלים לחקר ישראל.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קסלר, א' ואפרתי, ש'. 2011. בחינה אקו-הידרולוגית של נחל שורק וסביבותיו. החברה להגנת הטבע.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Allan, J.D. &amp; Castillo, M.M. 2007. Stream Ecology: Structure and function of running waters. 2nd ed. Chapman &amp; Hall.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Hauer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F.R. &amp;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Lamberti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G.A. (Editors). 2007. Methods in Stream Ecology. Academic Press. 2nd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ed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Hynes, H.B.N. 1970. The Ecology of Running Waters. Liverpool University Press.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Roni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Ph. &amp;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Beechie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, T. (Editors). 2013. Stream and Watershed Restoration: A Guide to Restoring </a:t>
            </a: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Riverine</a:t>
            </a: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Processes and Habitats. Wiley-Blackwell. 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19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Wetzel, G.W. 2001. Limnology: Lake and River Ecosystems. 3rd ed. Elsevier Academic Press.</a:t>
            </a:r>
            <a:endParaRPr kumimoji="0" lang="en-US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214546" y="714356"/>
            <a:ext cx="5929322" cy="223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317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ד' </a:t>
            </a:r>
            <a:r>
              <a:rPr lang="he-IL" b="1" dirty="0" err="1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ס</a:t>
            </a: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קר תוכנות נפוצות</a:t>
            </a:r>
            <a:endParaRPr lang="en-US" b="1" dirty="0" smtClean="0">
              <a:latin typeface="Calibri" pitchFamily="34" charset="0"/>
              <a:ea typeface="Calibri" pitchFamily="34" charset="0"/>
              <a:cs typeface="David" pitchFamily="34" charset="-79"/>
              <a:hlinkClick r:id="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Flow Pro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Culvert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Flow Master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HEC_RAS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	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StormCad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	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3"/>
              <a:tabLst/>
            </a:pPr>
            <a:r>
              <a:rPr kumimoji="0" 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TUFLOW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	</a:t>
            </a:r>
            <a:endParaRPr kumimoji="0" lang="he-IL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071802" y="3143248"/>
            <a:ext cx="5072066" cy="112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317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228600" indent="-228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פרק ה' </a:t>
            </a:r>
            <a:r>
              <a:rPr lang="he-IL" b="1" dirty="0" err="1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– קישורים</a:t>
            </a: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 לאתרים באינטרנט</a:t>
            </a:r>
            <a:endParaRPr lang="en-US" b="1" dirty="0" smtClean="0">
              <a:latin typeface="Calibri" pitchFamily="34" charset="0"/>
              <a:ea typeface="Calibri" pitchFamily="34" charset="0"/>
              <a:cs typeface="David" pitchFamily="34" charset="-79"/>
              <a:hlinkClick r:id="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מקדמי </a:t>
            </a:r>
            <a:r>
              <a:rPr kumimoji="0" lang="he-IL" sz="12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מאנינג</a:t>
            </a: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 במקרים שונים</a:t>
            </a:r>
            <a:endParaRPr kumimoji="0" lang="en-US" sz="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39"/>
              <a:tabLst/>
            </a:pPr>
            <a:r>
              <a:rPr kumimoji="0" lang="he-IL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חישובים הידראוליים און-ליין</a:t>
            </a:r>
            <a:endParaRPr kumimoji="0" lang="he-IL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357422" y="4429132"/>
            <a:ext cx="5857884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libri" pitchFamily="34" charset="0"/>
                <a:ea typeface="Calibri" pitchFamily="34" charset="0"/>
                <a:cs typeface="David" pitchFamily="34" charset="-79"/>
                <a:hlinkClick r:id=""/>
              </a:rPr>
              <a:t>נספחים</a:t>
            </a:r>
            <a:endParaRPr lang="en-US" b="1" dirty="0" smtClean="0">
              <a:latin typeface="Calibri" pitchFamily="34" charset="0"/>
              <a:ea typeface="Calibri" pitchFamily="34" charset="0"/>
              <a:cs typeface="David" pitchFamily="34" charset="-79"/>
              <a:hlinkClick r:id=""/>
            </a:endParaRPr>
          </a:p>
          <a:p>
            <a:pPr marL="342900" marR="0" lvl="0" indent="-342900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1"/>
              <a:tabLst/>
            </a:pP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נושאים משפטיים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1"/>
              <a:tabLst/>
            </a:pP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תמ"א 34 </a:t>
            </a:r>
            <a:r>
              <a:rPr kumimoji="0" lang="he-IL" sz="12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– ב'-</a:t>
            </a: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3: תמ"א חלקית לניקוז ונחלים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1"/>
              <a:tabLst/>
            </a:pP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תמ"א 34 </a:t>
            </a:r>
            <a:r>
              <a:rPr kumimoji="0" lang="he-IL" sz="12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– ב' </a:t>
            </a: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-4: תוכנית מתאר ארצית למשק המים-איגום והחדרה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1"/>
              <a:tabLst/>
            </a:pP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נהלי משרד החקלאות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41"/>
              <a:tabLst/>
            </a:pPr>
            <a:r>
              <a:rPr kumimoji="0" lang="he-IL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isha" pitchFamily="34" charset="-79"/>
                <a:ea typeface="Calibri" pitchFamily="34" charset="0"/>
                <a:cs typeface="Gisha" pitchFamily="34" charset="-79"/>
              </a:rPr>
              <a:t>מפרטים להזמנת תכנון</a:t>
            </a:r>
            <a:endParaRPr kumimoji="0" lang="he-I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500594" cy="3211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מלבן 1"/>
          <p:cNvSpPr/>
          <p:nvPr/>
        </p:nvSpPr>
        <p:spPr>
          <a:xfrm>
            <a:off x="4786314" y="571480"/>
            <a:ext cx="36984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he-IL" dirty="0" smtClean="0"/>
              <a:t>אבני </a:t>
            </a:r>
            <a:r>
              <a:rPr lang="he-IL" dirty="0" smtClean="0"/>
              <a:t>דרך בתכנון והסדרת נחלים וערוצי זרימה</a:t>
            </a:r>
            <a:endParaRPr lang="he-IL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57224" y="1500174"/>
            <a:ext cx="77152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בפרק זה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</a:t>
            </a:r>
            <a:r>
              <a:rPr lang="en-US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,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 </a:t>
            </a:r>
            <a:r>
              <a:rPr kumimoji="0" lang="he-I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מוצעת סכמה עקרונית מנחה אשר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לפיה מוצע לפעול כאשר ניגשים לפרויקט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הסדרת נחלים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/ </a:t>
            </a:r>
            <a:r>
              <a:rPr kumimoji="0" lang="he-IL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ערוצי זרימה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endParaRPr kumimoji="0" lang="he-IL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David" pitchFamily="34" charset="-79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he-IL" dirty="0" smtClean="0">
              <a:latin typeface="David" pitchFamily="34" charset="-79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הטבלה המובאת בפרק זה מציעה מגוון של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נקודות למחשבה ודרכי פעולה, בהתאם לשלב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התכנוני בו נמצא הפרויקט.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dirty="0" smtClean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להלן השלבים אליהם מתייחסת הטבלה: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שלב א' -  בחינת הצורך בהסדרת הנחל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שלב ב' -  בחינת חלופות (תכנון כללי)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e-IL" b="1" dirty="0" smtClean="0">
                <a:latin typeface="Cambria" pitchFamily="18" charset="0"/>
                <a:ea typeface="Times New Roman" pitchFamily="18" charset="0"/>
                <a:cs typeface="David" pitchFamily="34" charset="-79"/>
              </a:rPr>
              <a:t>שלב ג' -  תכנון מפורט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he-IL" dirty="0" smtClean="0">
              <a:latin typeface="Cambria" pitchFamily="18" charset="0"/>
              <a:ea typeface="Times New Roman" pitchFamily="18" charset="0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6143636" y="1285860"/>
            <a:ext cx="175560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he-IL" dirty="0" smtClean="0"/>
              <a:t>דרישות להידרולוגיה</a:t>
            </a:r>
            <a:endParaRPr lang="he-IL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57290" y="3286124"/>
            <a:ext cx="6643734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e-I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נושאים הנדונים בפרק זה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:</a:t>
            </a:r>
          </a:p>
          <a:p>
            <a:pPr marL="0" marR="0" lvl="0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בחירת הסתברויות תכן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מציאת אגן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Arial" pitchFamily="34" charset="0"/>
              </a:rPr>
              <a:t>/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אגני ההיקוות הרלוונטיים לפרויקט וסימון נקודות ריכוז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חישוב ספיקות תכן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ח</a:t>
            </a:r>
            <a:r>
              <a:rPr kumimoji="0" lang="he-IL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ישוב נפח תכן ומשך האירוע</a:t>
            </a:r>
            <a:endParaRPr kumimoji="0" lang="en-US" sz="10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סימון כיווני הזרימה העיליים ומוצאי הניקוז הטבעיים  </a:t>
            </a:r>
            <a:r>
              <a:rPr kumimoji="0" lang="he-IL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Calibri" pitchFamily="34" charset="0"/>
                <a:cs typeface="Arial" pitchFamily="34" charset="0"/>
              </a:rPr>
              <a:t>/ </a:t>
            </a:r>
            <a:r>
              <a:rPr kumimoji="0" lang="he-IL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האפיק הנבחן</a:t>
            </a:r>
            <a:endParaRPr kumimoji="0" lang="en-US" sz="10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e-IL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David" pitchFamily="34" charset="-79"/>
              </a:rPr>
              <a:t>איתור שקעים מוחלטים</a:t>
            </a:r>
            <a:endParaRPr kumimoji="0" lang="he-I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552825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2214554"/>
            <a:ext cx="70723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נושא הדו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ח ההידרולוגי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אינו מהווה חלק ממדריך זה.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מכיוון שנושא זה הנו חלק מדרישות הקדם עמן אנו ניגשים לבחינת עניינו העיקרי של המדריך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e-I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avid" pitchFamily="34" charset="-79"/>
              </a:rPr>
              <a:t>הרי חשוב לנו להגדיר את הדרישות אותן חייב מתכנן הניקוז להציב בפני ההידרולוג כאשר הוא ניגש לתכנון ההידראולי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avid" pitchFamily="34" charset="-79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יושר">
  <a:themeElements>
    <a:clrScheme name="יושר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יושר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370</TotalTime>
  <Words>1541</Words>
  <PresentationFormat>‫הצגה על המסך (4:3)</PresentationFormat>
  <Paragraphs>169</Paragraphs>
  <Slides>23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23</vt:i4>
      </vt:variant>
    </vt:vector>
  </HeadingPairs>
  <TitlesOfParts>
    <vt:vector size="24" baseType="lpstr">
      <vt:lpstr>יושר</vt:lpstr>
      <vt:lpstr>שקופית 1</vt:lpstr>
      <vt:lpstr>שקופית 2</vt:lpstr>
      <vt:lpstr>שקופית 3</vt:lpstr>
      <vt:lpstr>שקופית 4</vt:lpstr>
      <vt:lpstr>שקופית 5</vt:lpstr>
      <vt:lpstr>שקופית 6</vt:lpstr>
      <vt:lpstr>שקופית 7</vt:lpstr>
      <vt:lpstr>שקופית 8</vt:lpstr>
      <vt:lpstr>שקופית 9</vt:lpstr>
      <vt:lpstr>שקופית 10</vt:lpstr>
      <vt:lpstr>שקופית 11</vt:lpstr>
      <vt:lpstr>שקופית 12</vt:lpstr>
      <vt:lpstr>שקופית 13</vt:lpstr>
      <vt:lpstr>שקופית 14</vt:lpstr>
      <vt:lpstr>שקופית 15</vt:lpstr>
      <vt:lpstr>שקופית 16</vt:lpstr>
      <vt:lpstr>שקופית 17</vt:lpstr>
      <vt:lpstr>שקופית 18</vt:lpstr>
      <vt:lpstr>שקופית 19</vt:lpstr>
      <vt:lpstr>שקופית 20</vt:lpstr>
      <vt:lpstr>שקופית 21</vt:lpstr>
      <vt:lpstr>שקופית 22</vt:lpstr>
      <vt:lpstr>שקופית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pc</dc:creator>
  <cp:lastModifiedBy>pc</cp:lastModifiedBy>
  <cp:revision>87</cp:revision>
  <dcterms:created xsi:type="dcterms:W3CDTF">2016-03-01T14:26:10Z</dcterms:created>
  <dcterms:modified xsi:type="dcterms:W3CDTF">2016-03-09T06:15:48Z</dcterms:modified>
</cp:coreProperties>
</file>